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</p:sldMasterIdLst>
  <p:notesMasterIdLst>
    <p:notesMasterId r:id="rId15"/>
  </p:notesMasterIdLst>
  <p:sldIdLst>
    <p:sldId id="256" r:id="rId3"/>
    <p:sldId id="257" r:id="rId4"/>
    <p:sldId id="262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8" r:id="rId13"/>
    <p:sldId id="277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2256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27855-BD73-4661-95E2-04C0F4E32A34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2182CE-0118-4141-975D-12429FF3A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892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://www.freepik.com/" TargetMode="External"/><Relationship Id="rId4" Type="http://schemas.openxmlformats.org/officeDocument/2006/relationships/hyperlink" Target="http://bit.ly/2TyoMs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692800" y="1671384"/>
            <a:ext cx="6806800" cy="3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Raleway ExtraBold"/>
              <a:buNone/>
              <a:defRPr sz="6667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247700" y="4606217"/>
            <a:ext cx="5696400" cy="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267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5369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2096033" y="1393500"/>
            <a:ext cx="8000000" cy="24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14666" u="sng"/>
            </a:lvl1pPr>
            <a:lvl2pPr lvl="1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2pPr>
            <a:lvl3pPr lvl="2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3pPr>
            <a:lvl4pPr lvl="3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4pPr>
            <a:lvl5pPr lvl="4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5pPr>
            <a:lvl6pPr lvl="5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6pPr>
            <a:lvl7pPr lvl="6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7pPr>
            <a:lvl8pPr lvl="7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8pPr>
            <a:lvl9pPr lvl="8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2402033" y="3702367"/>
            <a:ext cx="7388000" cy="5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58330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1431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hasCustomPrompt="1"/>
          </p:nvPr>
        </p:nvSpPr>
        <p:spPr>
          <a:xfrm>
            <a:off x="1431600" y="2420803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1431600" y="4117900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3" hasCustomPrompt="1"/>
          </p:nvPr>
        </p:nvSpPr>
        <p:spPr>
          <a:xfrm>
            <a:off x="9480400" y="2420803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9480400" y="4117900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ctrTitle" idx="5"/>
          </p:nvPr>
        </p:nvSpPr>
        <p:spPr>
          <a:xfrm>
            <a:off x="2808732" y="22084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808732" y="2661267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ctrTitle" idx="6"/>
          </p:nvPr>
        </p:nvSpPr>
        <p:spPr>
          <a:xfrm>
            <a:off x="2808732" y="3905632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7"/>
          </p:nvPr>
        </p:nvSpPr>
        <p:spPr>
          <a:xfrm>
            <a:off x="2808732" y="4358400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ctrTitle" idx="8"/>
          </p:nvPr>
        </p:nvSpPr>
        <p:spPr>
          <a:xfrm>
            <a:off x="6380865" y="22084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9"/>
          </p:nvPr>
        </p:nvSpPr>
        <p:spPr>
          <a:xfrm>
            <a:off x="6380865" y="2661267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ctrTitle" idx="13"/>
          </p:nvPr>
        </p:nvSpPr>
        <p:spPr>
          <a:xfrm>
            <a:off x="6380865" y="3905632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4"/>
          </p:nvPr>
        </p:nvSpPr>
        <p:spPr>
          <a:xfrm>
            <a:off x="6380865" y="4358400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5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52125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Thanks and Credit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1737707" y="963097"/>
            <a:ext cx="5146400" cy="9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2346307" y="2067732"/>
            <a:ext cx="3929200" cy="15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2225507" y="4484967"/>
            <a:ext cx="4170800" cy="9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333" b="1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2693482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960000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960000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ctrTitle" idx="2"/>
          </p:nvPr>
        </p:nvSpPr>
        <p:spPr>
          <a:xfrm>
            <a:off x="4827815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3"/>
          </p:nvPr>
        </p:nvSpPr>
        <p:spPr>
          <a:xfrm>
            <a:off x="4827816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ctrTitle" idx="4"/>
          </p:nvPr>
        </p:nvSpPr>
        <p:spPr>
          <a:xfrm>
            <a:off x="8695597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5"/>
          </p:nvPr>
        </p:nvSpPr>
        <p:spPr>
          <a:xfrm>
            <a:off x="8695600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 idx="6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36292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64" flipH="1">
            <a:off x="4495672" y="2247763"/>
            <a:ext cx="3200661" cy="348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>
            <a:spLocks noGrp="1"/>
          </p:cNvSpPr>
          <p:nvPr>
            <p:ph type="ctrTitle"/>
          </p:nvPr>
        </p:nvSpPr>
        <p:spPr>
          <a:xfrm>
            <a:off x="1438981" y="25807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1438984" y="3097067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ctrTitle" idx="2"/>
          </p:nvPr>
        </p:nvSpPr>
        <p:spPr>
          <a:xfrm>
            <a:off x="7750615" y="25807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3"/>
          </p:nvPr>
        </p:nvSpPr>
        <p:spPr>
          <a:xfrm>
            <a:off x="7750617" y="3097067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ctrTitle" idx="4"/>
          </p:nvPr>
        </p:nvSpPr>
        <p:spPr>
          <a:xfrm>
            <a:off x="1438981" y="4273065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5"/>
          </p:nvPr>
        </p:nvSpPr>
        <p:spPr>
          <a:xfrm>
            <a:off x="1438984" y="4789333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ctrTitle" idx="6"/>
          </p:nvPr>
        </p:nvSpPr>
        <p:spPr>
          <a:xfrm>
            <a:off x="7750615" y="4273065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7"/>
          </p:nvPr>
        </p:nvSpPr>
        <p:spPr>
          <a:xfrm>
            <a:off x="7750617" y="4789333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8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9900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Big number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>
            <a:spLocks noGrp="1"/>
          </p:cNvSpPr>
          <p:nvPr>
            <p:ph type="title" hasCustomPrompt="1"/>
          </p:nvPr>
        </p:nvSpPr>
        <p:spPr>
          <a:xfrm>
            <a:off x="3803000" y="1195600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3803000" y="1965015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title" idx="2" hasCustomPrompt="1"/>
          </p:nvPr>
        </p:nvSpPr>
        <p:spPr>
          <a:xfrm>
            <a:off x="3803000" y="2877471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3"/>
          </p:nvPr>
        </p:nvSpPr>
        <p:spPr>
          <a:xfrm>
            <a:off x="3803000" y="3646900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title" idx="4" hasCustomPrompt="1"/>
          </p:nvPr>
        </p:nvSpPr>
        <p:spPr>
          <a:xfrm>
            <a:off x="3803000" y="4559359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5"/>
          </p:nvPr>
        </p:nvSpPr>
        <p:spPr>
          <a:xfrm>
            <a:off x="3803000" y="5328801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53855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-5">
            <a:off x="-281567" y="1953178"/>
            <a:ext cx="14632707" cy="175147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349510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70409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900024">
            <a:off x="10226535" y="-1656018"/>
            <a:ext cx="3701028" cy="4028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l="19" r="19"/>
          <a:stretch/>
        </p:blipFill>
        <p:spPr>
          <a:xfrm rot="10799979">
            <a:off x="-2168935" y="-3033287"/>
            <a:ext cx="5725467" cy="5179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4346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431200" y="3858317"/>
            <a:ext cx="3329600" cy="9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4492833" y="1215684"/>
            <a:ext cx="3100800" cy="2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0"/>
              <a:buFont typeface="Open Sans"/>
              <a:buNone/>
              <a:defRPr sz="18666" b="1" u="sng"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4431200" y="4785517"/>
            <a:ext cx="3329600" cy="8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187011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-5">
            <a:off x="-281567" y="-117772"/>
            <a:ext cx="14632707" cy="1751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5" flipH="1">
            <a:off x="-2099634" y="5224295"/>
            <a:ext cx="14632707" cy="1751477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5735317" y="4150753"/>
            <a:ext cx="4510000" cy="5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1"/>
          </p:nvPr>
        </p:nvSpPr>
        <p:spPr>
          <a:xfrm>
            <a:off x="3530151" y="2727384"/>
            <a:ext cx="7011600" cy="135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304792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title" idx="2"/>
          </p:nvPr>
        </p:nvSpPr>
        <p:spPr>
          <a:xfrm>
            <a:off x="1650251" y="2669621"/>
            <a:ext cx="2383600" cy="1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226871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>
            <a:spLocks noGrp="1"/>
          </p:cNvSpPr>
          <p:nvPr>
            <p:ph type="ctrTitle"/>
          </p:nvPr>
        </p:nvSpPr>
        <p:spPr>
          <a:xfrm>
            <a:off x="1172833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1172833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ctrTitle" idx="2"/>
          </p:nvPr>
        </p:nvSpPr>
        <p:spPr>
          <a:xfrm>
            <a:off x="4717684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3"/>
          </p:nvPr>
        </p:nvSpPr>
        <p:spPr>
          <a:xfrm>
            <a:off x="4717680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ctrTitle" idx="4"/>
          </p:nvPr>
        </p:nvSpPr>
        <p:spPr>
          <a:xfrm>
            <a:off x="8262577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5"/>
          </p:nvPr>
        </p:nvSpPr>
        <p:spPr>
          <a:xfrm>
            <a:off x="8262569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ctrTitle" idx="6"/>
          </p:nvPr>
        </p:nvSpPr>
        <p:spPr>
          <a:xfrm>
            <a:off x="1172833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7"/>
          </p:nvPr>
        </p:nvSpPr>
        <p:spPr>
          <a:xfrm>
            <a:off x="1172833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ctrTitle" idx="8"/>
          </p:nvPr>
        </p:nvSpPr>
        <p:spPr>
          <a:xfrm>
            <a:off x="4717684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9"/>
          </p:nvPr>
        </p:nvSpPr>
        <p:spPr>
          <a:xfrm>
            <a:off x="4717680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ctrTitle" idx="13"/>
          </p:nvPr>
        </p:nvSpPr>
        <p:spPr>
          <a:xfrm>
            <a:off x="8262577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14"/>
          </p:nvPr>
        </p:nvSpPr>
        <p:spPr>
          <a:xfrm>
            <a:off x="8262569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 idx="15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05305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lists">
  <p:cSld name="Title and two list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subTitle" idx="1"/>
          </p:nvPr>
        </p:nvSpPr>
        <p:spPr>
          <a:xfrm>
            <a:off x="985300" y="3143767"/>
            <a:ext cx="4794000" cy="2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2"/>
          </p:nvPr>
        </p:nvSpPr>
        <p:spPr>
          <a:xfrm>
            <a:off x="6165933" y="3143767"/>
            <a:ext cx="4794000" cy="2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4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4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2">
            <a:alphaModFix/>
          </a:blip>
          <a:srcRect t="70" b="-1203"/>
          <a:stretch/>
        </p:blipFill>
        <p:spPr>
          <a:xfrm rot="-860445">
            <a:off x="-3155793" y="-733155"/>
            <a:ext cx="13076177" cy="1565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65831">
            <a:off x="9065560" y="-3083653"/>
            <a:ext cx="6301275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279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02927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92285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5929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982767" y="1898400"/>
            <a:ext cx="10226400" cy="41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600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3594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ctrTitle"/>
          </p:nvPr>
        </p:nvSpPr>
        <p:spPr>
          <a:xfrm>
            <a:off x="2184575" y="2141467"/>
            <a:ext cx="29636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2184567" y="2657733"/>
            <a:ext cx="29636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ctrTitle" idx="2"/>
          </p:nvPr>
        </p:nvSpPr>
        <p:spPr>
          <a:xfrm>
            <a:off x="7043251" y="4299945"/>
            <a:ext cx="29636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7043240" y="4816212"/>
            <a:ext cx="29636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4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51756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522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8399100" y="2243833"/>
            <a:ext cx="2816800" cy="3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8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9888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3412967" y="2071200"/>
            <a:ext cx="5366000" cy="27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1879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/>
          </a:blip>
          <a:srcRect l="9" r="9"/>
          <a:stretch/>
        </p:blipFill>
        <p:spPr>
          <a:xfrm flipH="1">
            <a:off x="2037609" y="-961999"/>
            <a:ext cx="9862859" cy="892050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997300" y="1708633"/>
            <a:ext cx="4036800" cy="107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667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997300" y="2692967"/>
            <a:ext cx="4036800" cy="24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9883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3935812">
            <a:off x="9516959" y="3389523"/>
            <a:ext cx="5992808" cy="6522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2700000">
            <a:off x="-3177445" y="4386184"/>
            <a:ext cx="6084524" cy="5503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5400000" flipH="1">
            <a:off x="-3496488" y="-6395965"/>
            <a:ext cx="8821571" cy="7978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-8100000">
            <a:off x="8334086" y="-3309892"/>
            <a:ext cx="6084524" cy="550318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6096000" y="2004200"/>
            <a:ext cx="2209600" cy="2240000"/>
          </a:xfrm>
          <a:prstGeom prst="rect">
            <a:avLst/>
          </a:prstGeom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6000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●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9989058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502419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51236" y="2419004"/>
            <a:ext cx="6806800" cy="2086494"/>
          </a:xfrm>
        </p:spPr>
        <p:txBody>
          <a:bodyPr/>
          <a:lstStyle/>
          <a:p>
            <a:r>
              <a:rPr lang="bg-BG" dirty="0" smtClean="0">
                <a:latin typeface="Bahnschrift SemiBold" panose="020B0502040204020203" pitchFamily="34" charset="0"/>
                <a:cs typeface="Calibri" panose="020F0502020204030204" pitchFamily="34" charset="0"/>
              </a:rPr>
              <a:t>Уебсайтове</a:t>
            </a:r>
            <a:endParaRPr lang="en-US" dirty="0">
              <a:latin typeface="Bahnschrift SemiBold" panose="020B0502040204020203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2152" y="4430684"/>
            <a:ext cx="6984967" cy="1458769"/>
          </a:xfrm>
        </p:spPr>
        <p:txBody>
          <a:bodyPr/>
          <a:lstStyle/>
          <a:p>
            <a:r>
              <a:rPr lang="bg-BG" dirty="0" smtClean="0">
                <a:latin typeface="Bahnschrift SemiBold" panose="020B0502040204020203" pitchFamily="34" charset="0"/>
              </a:rPr>
              <a:t>Как да разберем дали един сайт е сигурен? </a:t>
            </a:r>
            <a:r>
              <a:rPr lang="bg-BG" dirty="0" smtClean="0">
                <a:latin typeface="Bahnschrift SemiBold" panose="020B0502040204020203" pitchFamily="34" charset="0"/>
              </a:rPr>
              <a:t>В кои сайтове можем да влизаме безпроблемно и с кои трябва да внимаваме?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822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247257" y="391931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6</a:t>
            </a:r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. </a:t>
            </a:r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Специални сайтове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6657215" y="6655491"/>
            <a:ext cx="4779555" cy="1637607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Ето примерен сайт с домейн </a:t>
            </a:r>
            <a:r>
              <a:rPr lang="bg-BG" sz="28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.</a:t>
            </a:r>
            <a:r>
              <a:rPr lang="en-US" sz="28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gov</a:t>
            </a:r>
            <a:endParaRPr lang="en-US" sz="2800" b="0" u="none" dirty="0">
              <a:solidFill>
                <a:srgbClr val="00B05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idx="2"/>
          </p:nvPr>
        </p:nvSpPr>
        <p:spPr>
          <a:xfrm>
            <a:off x="-5644961" y="1584932"/>
            <a:ext cx="4779555" cy="3905754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Има сайтове, които са специализирани и са свързани с държавата или някоя институция. Те са със домейн(домейн е 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.com, .bg 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и т.н.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) .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edu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 или 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.gov. 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Такива сайтове са </a:t>
            </a:r>
            <a:r>
              <a:rPr lang="bg-BG" sz="28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най-защите</a:t>
            </a:r>
            <a:r>
              <a:rPr lang="bg-BG" sz="28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ни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 от всички, които разгледахме досега.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 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549" y="2565352"/>
            <a:ext cx="3000794" cy="44773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8245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406 0.0831 L 0.51927 0.0854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67" y="11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2.96296E-6 L -2.08333E-6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" y="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4.81481E-6 L -0.00456 -0.3879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" y="-19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247257" y="391931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7. Име на сайт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idx="2"/>
          </p:nvPr>
        </p:nvSpPr>
        <p:spPr>
          <a:xfrm>
            <a:off x="614325" y="2156995"/>
            <a:ext cx="4779555" cy="3905754"/>
          </a:xfrm>
        </p:spPr>
        <p:txBody>
          <a:bodyPr/>
          <a:lstStyle/>
          <a:p>
            <a:pPr algn="l"/>
            <a:r>
              <a:rPr lang="ru-RU" sz="2800" b="0" u="none" dirty="0" smtClean="0">
                <a:latin typeface="Bahnschrift SemiBold" panose="020B0502040204020203" pitchFamily="34" charset="0"/>
              </a:rPr>
              <a:t>Някои </a:t>
            </a:r>
            <a:r>
              <a:rPr lang="ru-RU" sz="2800" b="0" u="none" dirty="0">
                <a:latin typeface="Bahnschrift SemiBold" panose="020B0502040204020203" pitchFamily="34" charset="0"/>
              </a:rPr>
              <a:t>фалшиви сайтове използват близки имена на популярни </a:t>
            </a:r>
            <a:r>
              <a:rPr lang="ru-RU" sz="2800" b="0" u="none" dirty="0" smtClean="0">
                <a:latin typeface="Bahnschrift SemiBold" panose="020B0502040204020203" pitchFamily="34" charset="0"/>
              </a:rPr>
              <a:t>сайтове, </a:t>
            </a:r>
            <a:r>
              <a:rPr lang="ru-RU" sz="2800" b="0" u="none" dirty="0">
                <a:latin typeface="Bahnschrift SemiBold" panose="020B0502040204020203" pitchFamily="34" charset="0"/>
              </a:rPr>
              <a:t>като сменят само някои букви. Целта им е да заблудят потребителите и те да предоставят лична информация</a:t>
            </a:r>
            <a:endParaRPr lang="en-US" sz="300" b="0" u="none" dirty="0">
              <a:latin typeface="Bahnschrift SemiBold" panose="020B0502040204020203" pitchFamily="34" charset="0"/>
            </a:endParaRPr>
          </a:p>
        </p:txBody>
      </p:sp>
      <p:sp>
        <p:nvSpPr>
          <p:cNvPr id="8" name="Title 2"/>
          <p:cNvSpPr>
            <a:spLocks noGrp="1"/>
          </p:cNvSpPr>
          <p:nvPr>
            <p:ph type="title" idx="2"/>
          </p:nvPr>
        </p:nvSpPr>
        <p:spPr>
          <a:xfrm>
            <a:off x="6156566" y="1643605"/>
            <a:ext cx="4779555" cy="1026780"/>
          </a:xfrm>
        </p:spPr>
        <p:txBody>
          <a:bodyPr/>
          <a:lstStyle/>
          <a:p>
            <a:pPr algn="l"/>
            <a:r>
              <a:rPr lang="bg-BG" sz="36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Официален сайт: </a:t>
            </a:r>
            <a:endParaRPr lang="en-US" sz="3600" b="0" u="none" dirty="0">
              <a:solidFill>
                <a:srgbClr val="00B050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325" y="2593571"/>
            <a:ext cx="3016692" cy="640415"/>
          </a:xfrm>
          <a:prstGeom prst="rect">
            <a:avLst/>
          </a:prstGeom>
        </p:spPr>
      </p:pic>
      <p:sp>
        <p:nvSpPr>
          <p:cNvPr id="10" name="Title 2"/>
          <p:cNvSpPr>
            <a:spLocks noGrp="1"/>
          </p:cNvSpPr>
          <p:nvPr>
            <p:ph type="title" idx="2"/>
          </p:nvPr>
        </p:nvSpPr>
        <p:spPr>
          <a:xfrm>
            <a:off x="6156566" y="3567445"/>
            <a:ext cx="4779555" cy="1084853"/>
          </a:xfrm>
        </p:spPr>
        <p:txBody>
          <a:bodyPr/>
          <a:lstStyle/>
          <a:p>
            <a:pPr algn="l"/>
            <a:r>
              <a:rPr lang="bg-BG" sz="3200" b="0" u="none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Фалшив сайт:</a:t>
            </a:r>
            <a:endParaRPr lang="en-US" sz="3200" b="0" u="none" dirty="0">
              <a:solidFill>
                <a:srgbClr val="FF0000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159" y="4545817"/>
            <a:ext cx="3463024" cy="60380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5724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263534" y="1438102"/>
            <a:ext cx="9210503" cy="4057234"/>
          </a:xfrm>
        </p:spPr>
        <p:txBody>
          <a:bodyPr/>
          <a:lstStyle/>
          <a:p>
            <a:pPr algn="ctr"/>
            <a:r>
              <a:rPr lang="bg-BG" sz="2400" b="0" u="none" dirty="0" smtClean="0">
                <a:latin typeface="Bahnschrift SemiBold" panose="020B0502040204020203" pitchFamily="34" charset="0"/>
              </a:rPr>
              <a:t>Важно е да обръщате внимание на всичко в интернет и да бъдете предпазливи във всеки един сайт, колкото и защитен да е той.</a:t>
            </a:r>
            <a:endParaRPr lang="en-US" sz="2400" b="0" u="none" dirty="0"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517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608315" y="2621159"/>
            <a:ext cx="9231481" cy="1751336"/>
          </a:xfrm>
        </p:spPr>
        <p:txBody>
          <a:bodyPr/>
          <a:lstStyle/>
          <a:p>
            <a:pPr algn="ctr"/>
            <a:r>
              <a:rPr lang="bg-BG" sz="6070" b="0" u="none" dirty="0" smtClean="0">
                <a:latin typeface="Bahnschrift SemiBold" panose="020B0502040204020203" pitchFamily="34" charset="0"/>
              </a:rPr>
              <a:t>Как да разберем дали един сайт е сигурен?</a:t>
            </a:r>
            <a:endParaRPr lang="en-US" sz="6070" b="0" u="none" dirty="0"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9346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263534" y="1438102"/>
            <a:ext cx="9210503" cy="4057234"/>
          </a:xfrm>
        </p:spPr>
        <p:txBody>
          <a:bodyPr/>
          <a:lstStyle/>
          <a:p>
            <a:pPr algn="ctr"/>
            <a:r>
              <a:rPr lang="bg-BG" sz="2400" b="0" u="none" dirty="0" smtClean="0">
                <a:latin typeface="Bahnschrift SemiBold" panose="020B0502040204020203" pitchFamily="34" charset="0"/>
              </a:rPr>
              <a:t>Има доста начини да разберем дали един сайт е сигурен или защитен, като сега ще разгледаме най-основните в това видео.</a:t>
            </a:r>
            <a:endParaRPr lang="en-US" sz="2400" b="0" u="none" dirty="0"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03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304214" y="193799"/>
            <a:ext cx="5182709" cy="163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1. Когато в адресната лента е изписано </a:t>
            </a:r>
            <a:r>
              <a:rPr lang="en-US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https, a </a:t>
            </a:r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не </a:t>
            </a:r>
            <a:r>
              <a:rPr lang="en-US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http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573841" y="1751725"/>
            <a:ext cx="5183182" cy="2100470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Адресна лента е това, което стои отгоре на браузъра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072" y="2294269"/>
            <a:ext cx="3286584" cy="10002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9" name="Straight Arrow Connector 8"/>
          <p:cNvCxnSpPr/>
          <p:nvPr/>
        </p:nvCxnSpPr>
        <p:spPr>
          <a:xfrm flipV="1">
            <a:off x="5278582" y="2858461"/>
            <a:ext cx="2036618" cy="1590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itle 2"/>
          <p:cNvSpPr>
            <a:spLocks noGrp="1"/>
          </p:cNvSpPr>
          <p:nvPr>
            <p:ph type="title" idx="2"/>
          </p:nvPr>
        </p:nvSpPr>
        <p:spPr>
          <a:xfrm>
            <a:off x="573841" y="3852195"/>
            <a:ext cx="5183182" cy="2100470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Когато пише </a:t>
            </a:r>
            <a:r>
              <a:rPr lang="en-US" sz="28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https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, 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сайта е сигурен, а когато е 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само </a:t>
            </a:r>
            <a:r>
              <a:rPr lang="en-US" sz="2800" b="0" u="none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http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, не е защитен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116" y="4412599"/>
            <a:ext cx="2837630" cy="12405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54091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263534" y="1438102"/>
            <a:ext cx="9210503" cy="4057234"/>
          </a:xfrm>
        </p:spPr>
        <p:txBody>
          <a:bodyPr/>
          <a:lstStyle/>
          <a:p>
            <a:pPr algn="ctr"/>
            <a:r>
              <a:rPr lang="bg-BG" sz="2400" b="0" u="none" dirty="0" smtClean="0">
                <a:latin typeface="Bahnschrift SemiBold" panose="020B0502040204020203" pitchFamily="34" charset="0"/>
              </a:rPr>
              <a:t>Хубаво е да знаеш, че това, че един сайт е </a:t>
            </a:r>
            <a:r>
              <a:rPr lang="en-US" sz="2400" b="0" u="none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http</a:t>
            </a:r>
            <a:r>
              <a:rPr lang="en-US" sz="2400" b="0" u="none" dirty="0" smtClean="0">
                <a:latin typeface="Bahnschrift SemiBold" panose="020B0502040204020203" pitchFamily="34" charset="0"/>
              </a:rPr>
              <a:t>, </a:t>
            </a:r>
            <a:r>
              <a:rPr lang="bg-BG" sz="2400" b="0" u="none" dirty="0" smtClean="0">
                <a:latin typeface="Bahnschrift SemiBold" panose="020B0502040204020203" pitchFamily="34" charset="0"/>
              </a:rPr>
              <a:t>а не  </a:t>
            </a:r>
            <a:r>
              <a:rPr lang="en-US" sz="24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https</a:t>
            </a:r>
            <a:r>
              <a:rPr lang="en-US" sz="2400" b="0" u="none" dirty="0" smtClean="0">
                <a:latin typeface="Bahnschrift SemiBold" panose="020B0502040204020203" pitchFamily="34" charset="0"/>
              </a:rPr>
              <a:t>, </a:t>
            </a:r>
            <a:r>
              <a:rPr lang="bg-BG" sz="2400" b="0" u="none" dirty="0" smtClean="0">
                <a:latin typeface="Bahnschrift SemiBold" panose="020B0502040204020203" pitchFamily="34" charset="0"/>
              </a:rPr>
              <a:t>не го прави лош сайт и не означава, че със сигурност нещо опасно ще се случи, но </a:t>
            </a:r>
            <a:r>
              <a:rPr lang="bg-BG" sz="2400" b="0" u="none" dirty="0">
                <a:latin typeface="Bahnschrift SemiBold" panose="020B0502040204020203" pitchFamily="34" charset="0"/>
              </a:rPr>
              <a:t>в</a:t>
            </a:r>
            <a:r>
              <a:rPr lang="bg-BG" sz="2400" b="0" u="none" dirty="0" smtClean="0">
                <a:latin typeface="Bahnschrift SemiBold" panose="020B0502040204020203" pitchFamily="34" charset="0"/>
              </a:rPr>
              <a:t>се пак избягвай да попълваш лични данни в такива сайтове.</a:t>
            </a:r>
            <a:endParaRPr lang="en-US" sz="2400" b="0" u="none" dirty="0"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23021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304214" y="324197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2. Иконка с катинар отгоре на адресната лента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673592" y="2784720"/>
            <a:ext cx="4779555" cy="1557926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Изглежда ето така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 </a:t>
            </a:r>
            <a:r>
              <a:rPr lang="bg-BG" sz="2800" b="0" u="none" dirty="0">
                <a:latin typeface="Bahnschrift SemiBold" panose="020B0502040204020203" pitchFamily="34" charset="0"/>
              </a:rPr>
              <a:t>и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 </a:t>
            </a:r>
            <a:r>
              <a:rPr lang="bg-BG" sz="2800" b="0" u="none" dirty="0">
                <a:latin typeface="Bahnschrift SemiBold" panose="020B0502040204020203" pitchFamily="34" charset="0"/>
              </a:rPr>
              <a:t>м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ожеш да имаш доверие на такива сайтове.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79" y="2538993"/>
            <a:ext cx="3846020" cy="204937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500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304214" y="324197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3. Липсва форма за контакт в сайта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374334" y="1883978"/>
            <a:ext cx="4779555" cy="4189614"/>
          </a:xfrm>
        </p:spPr>
        <p:txBody>
          <a:bodyPr/>
          <a:lstStyle/>
          <a:p>
            <a:pPr algn="l"/>
            <a:r>
              <a:rPr lang="bg-BG" sz="2400" b="0" u="none" dirty="0" smtClean="0">
                <a:latin typeface="Bahnschrift SemiBold" panose="020B0502040204020203" pitchFamily="34" charset="0"/>
              </a:rPr>
              <a:t>Както знаеш, в хубавите сайтове на големите фирми има някаква форма за контак</a:t>
            </a:r>
            <a:r>
              <a:rPr lang="bg-BG" sz="2400" b="0" u="none" dirty="0" smtClean="0">
                <a:latin typeface="Bahnschrift SemiBold" panose="020B0502040204020203" pitchFamily="34" charset="0"/>
              </a:rPr>
              <a:t>т. В други сайтове пък няма такава и трябва да бъдеш много предпазлив с тях, тъй като може да са направени с цел измама или парична кражба</a:t>
            </a:r>
            <a:endParaRPr lang="en-US" sz="24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955" y="3338705"/>
            <a:ext cx="6630325" cy="1028844"/>
          </a:xfrm>
          <a:prstGeom prst="rect">
            <a:avLst/>
          </a:prstGeom>
          <a:ln>
            <a:noFill/>
          </a:ln>
          <a:effectLst>
            <a:outerShdw blurRad="203200" dist="279400" dir="3000000" algn="ctr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9813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304214" y="324197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-US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4. </a:t>
            </a:r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Прекалено добри оферти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323534" y="2548466"/>
            <a:ext cx="4722600" cy="3829925"/>
          </a:xfrm>
        </p:spPr>
        <p:txBody>
          <a:bodyPr/>
          <a:lstStyle/>
          <a:p>
            <a:pPr algn="l"/>
            <a:r>
              <a:rPr lang="ru-RU" sz="2400" b="0" u="none" dirty="0" smtClean="0">
                <a:latin typeface="Bahnschrift SemiBold" panose="020B0502040204020203" pitchFamily="34" charset="0"/>
              </a:rPr>
              <a:t>Обръщай </a:t>
            </a:r>
            <a:r>
              <a:rPr lang="ru-RU" sz="2400" b="0" u="none" dirty="0">
                <a:latin typeface="Bahnschrift SemiBold" panose="020B0502040204020203" pitchFamily="34" charset="0"/>
              </a:rPr>
              <a:t>внимание на офертите, 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в сайтовете. Прекалено </a:t>
            </a:r>
            <a:r>
              <a:rPr lang="ru-RU" sz="2400" b="0" u="none" dirty="0">
                <a:latin typeface="Bahnschrift SemiBold" panose="020B0502040204020203" pitchFamily="34" charset="0"/>
              </a:rPr>
              <a:t>ниски цени на 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обикновено скъпи </a:t>
            </a:r>
            <a:r>
              <a:rPr lang="ru-RU" sz="2400" b="0" u="none" dirty="0">
                <a:latin typeface="Bahnschrift SemiBold" panose="020B0502040204020203" pitchFamily="34" charset="0"/>
              </a:rPr>
              <a:t>стоки, може да </a:t>
            </a:r>
            <a:r>
              <a:rPr lang="ru-RU" sz="2400" b="0" u="none" dirty="0">
                <a:latin typeface="Bahnschrift SemiBold" panose="020B0502040204020203" pitchFamily="34" charset="0"/>
              </a:rPr>
              <a:t>е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 </a:t>
            </a:r>
            <a:r>
              <a:rPr lang="ru-RU" sz="2400" b="0" u="none" dirty="0">
                <a:latin typeface="Bahnschrift SemiBold" panose="020B0502040204020203" pitchFamily="34" charset="0"/>
              </a:rPr>
              <a:t>сигнал както за 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продаване </a:t>
            </a:r>
            <a:r>
              <a:rPr lang="ru-RU" sz="2400" b="0" u="none" dirty="0">
                <a:latin typeface="Bahnschrift SemiBold" panose="020B0502040204020203" pitchFamily="34" charset="0"/>
              </a:rPr>
              <a:t>на фалшиви стоки, така и за опит за измама и събиране на данни – имейл адреси, пароли, данни за банкови 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карти</a:t>
            </a:r>
            <a:r>
              <a:rPr lang="ru-RU" sz="2400" b="0" u="none" dirty="0">
                <a:latin typeface="Bahnschrift SemiBold" panose="020B0502040204020203" pitchFamily="34" charset="0"/>
              </a:rPr>
              <a:t> 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и др.</a:t>
            </a:r>
            <a:endParaRPr lang="en-US" sz="100" b="0" u="none" dirty="0">
              <a:latin typeface="Bahnschrift SemiBold" panose="020B0502040204020203" pitchFamily="34" charset="0"/>
            </a:endParaRPr>
          </a:p>
        </p:txBody>
      </p:sp>
      <p:sp>
        <p:nvSpPr>
          <p:cNvPr id="7" name="Title 2"/>
          <p:cNvSpPr>
            <a:spLocks noGrp="1"/>
          </p:cNvSpPr>
          <p:nvPr>
            <p:ph type="title" idx="2"/>
          </p:nvPr>
        </p:nvSpPr>
        <p:spPr>
          <a:xfrm>
            <a:off x="7410134" y="3226745"/>
            <a:ext cx="4637933" cy="3151646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Както виждаш на снимката, скъп телефон се продава прекалено евтино. Това е признак за </a:t>
            </a:r>
            <a:r>
              <a:rPr lang="bg-BG" sz="2800" b="0" u="none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измама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.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066" y="2021296"/>
            <a:ext cx="2715004" cy="171473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24817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247257" y="391931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5. Опасни сайтове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461925" y="2004595"/>
            <a:ext cx="4779555" cy="3563713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Има сайтове, които са наистина </a:t>
            </a:r>
            <a:r>
              <a:rPr lang="bg-BG" sz="2800" b="0" u="none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опасни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 и преди да влезеш в тях, получаваш голямо предупреждение, че влизаш на твой риск. Задължително избягвай такива сайтове!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480" y="2226733"/>
            <a:ext cx="6061299" cy="3119438"/>
          </a:xfrm>
          <a:prstGeom prst="rect">
            <a:avLst/>
          </a:prstGeom>
          <a:ln>
            <a:noFill/>
          </a:ln>
          <a:effectLst>
            <a:outerShdw blurRad="190500" dist="279400" dir="6000000" algn="tl" rotWithShape="0">
              <a:srgbClr val="000000">
                <a:alpha val="70000"/>
              </a:srgbClr>
            </a:outerShdw>
          </a:effectLst>
          <a:scene3d>
            <a:camera prst="orthographicFront"/>
            <a:lightRig rig="threePt" dir="t"/>
          </a:scene3d>
          <a:sp3d>
            <a:bevelT w="0"/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88536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heme/theme1.xml><?xml version="1.0" encoding="utf-8"?>
<a:theme xmlns:a="http://schemas.openxmlformats.org/drawingml/2006/main" name="Cybersecurity Agency by Slidesgo">
  <a:themeElements>
    <a:clrScheme name="Simple Light">
      <a:dk1>
        <a:srgbClr val="FFFFFF"/>
      </a:dk1>
      <a:lt1>
        <a:srgbClr val="FFFFFF"/>
      </a:lt1>
      <a:dk2>
        <a:srgbClr val="140240"/>
      </a:dk2>
      <a:lt2>
        <a:srgbClr val="4F0B81"/>
      </a:lt2>
      <a:accent1>
        <a:srgbClr val="FF40E0"/>
      </a:accent1>
      <a:accent2>
        <a:srgbClr val="FF96FF"/>
      </a:accent2>
      <a:accent3>
        <a:srgbClr val="008AD7"/>
      </a:accent3>
      <a:accent4>
        <a:srgbClr val="513DDC"/>
      </a:accent4>
      <a:accent5>
        <a:srgbClr val="2F197D"/>
      </a:accent5>
      <a:accent6>
        <a:srgbClr val="2F197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Cybersecurity Agency by Slidesgo</Template>
  <TotalTime>490</TotalTime>
  <Words>440</Words>
  <Application>Microsoft Office PowerPoint</Application>
  <PresentationFormat>Widescreen</PresentationFormat>
  <Paragraphs>25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Arial</vt:lpstr>
      <vt:lpstr>Bahnschrift SemiBold</vt:lpstr>
      <vt:lpstr>Calibri</vt:lpstr>
      <vt:lpstr>Muli</vt:lpstr>
      <vt:lpstr>Open Sans</vt:lpstr>
      <vt:lpstr>Oswald</vt:lpstr>
      <vt:lpstr>Proxima Nova</vt:lpstr>
      <vt:lpstr>Proxima Nova Semibold</vt:lpstr>
      <vt:lpstr>Raleway Black</vt:lpstr>
      <vt:lpstr>Raleway ExtraBold</vt:lpstr>
      <vt:lpstr>Roboto</vt:lpstr>
      <vt:lpstr>Cybersecurity Agency by Slidesgo</vt:lpstr>
      <vt:lpstr>Slidesgo Final Pages</vt:lpstr>
      <vt:lpstr>Уебсайтове</vt:lpstr>
      <vt:lpstr>Как да разберем дали един сайт е сигурен?</vt:lpstr>
      <vt:lpstr>Има доста начини да разберем дали един сайт е сигурен или защитен, като сега ще разгледаме най-основните в това видео.</vt:lpstr>
      <vt:lpstr>Адресна лента е това, което стои отгоре на браузъра</vt:lpstr>
      <vt:lpstr>Хубаво е да знаеш, че това, че един сайт е http, а не  https, не го прави лош сайт и не означава, че със сигурност нещо опасно ще се случи, но все пак избягвай да попълваш лични данни в такива сайтове.</vt:lpstr>
      <vt:lpstr>Изглежда ето така и можеш да имаш доверие на такива сайтове.</vt:lpstr>
      <vt:lpstr>Както знаеш, в хубавите сайтове на големите фирми има някаква форма за контакт. В други сайтове пък няма такава и трябва да бъдеш много предпазлив с тях, тъй като може да са направени с цел измама или парична кражба</vt:lpstr>
      <vt:lpstr>Обръщай внимание на офертите, в сайтовете. Прекалено ниски цени на обикновено скъпи стоки, може да е сигнал както за продаване на фалшиви стоки, така и за опит за измама и събиране на данни – имейл адреси, пароли, данни за банкови карти и др.</vt:lpstr>
      <vt:lpstr>Има сайтове, които са наистина опасни и преди да влезеш в тях, получаваш голямо предупреждение, че влизаш на твой риск. Задължително избягвай такива сайтове!</vt:lpstr>
      <vt:lpstr>Ето примерен сайт с домейн .gov</vt:lpstr>
      <vt:lpstr>Някои фалшиви сайтове използват близки имена на популярни сайтове, като сменят само някои букви. Целта им е да заблудят потребителите и те да предоставят лична информация</vt:lpstr>
      <vt:lpstr>Важно е да обръщате внимание на всичко в интернет и да бъдете предпазливи във всеки един сайт, колкото и защитен да е той.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User08</dc:creator>
  <cp:lastModifiedBy>User08</cp:lastModifiedBy>
  <cp:revision>54</cp:revision>
  <dcterms:created xsi:type="dcterms:W3CDTF">2022-11-02T15:54:07Z</dcterms:created>
  <dcterms:modified xsi:type="dcterms:W3CDTF">2022-11-04T11:09:30Z</dcterms:modified>
</cp:coreProperties>
</file>

<file path=docProps/thumbnail.jpeg>
</file>